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4630400" cy="8229600"/>
  <p:notesSz cx="8229600" cy="14630400"/>
  <p:embeddedFontLst>
    <p:embeddedFont>
      <p:font typeface="Alexandria" pitchFamily="34" charset="0"/>
      <p:regular r:id="rId18"/>
    </p:embeddedFont>
    <p:embeddedFont>
      <p:font typeface="Alexandria" pitchFamily="34" charset="-122"/>
      <p:regular r:id="rId19"/>
    </p:embeddedFont>
    <p:embeddedFont>
      <p:font typeface="Alexandria" pitchFamily="34" charset="-120"/>
      <p:regular r:id="rId20"/>
    </p:embeddedFont>
    <p:embeddedFont>
      <p:font typeface="Nobile" panose="02000503050000020004" pitchFamily="34" charset="0"/>
      <p:regular r:id="rId21"/>
    </p:embeddedFont>
    <p:embeddedFont>
      <p:font typeface="Nobile" panose="02000503050000020004" pitchFamily="34" charset="-122"/>
      <p:regular r:id="rId22"/>
    </p:embeddedFont>
    <p:embeddedFont>
      <p:font typeface="Nobile" panose="02000503050000020004" pitchFamily="34" charset="-120"/>
      <p:regular r:id="rId23"/>
    </p:embeddedFont>
    <p:embeddedFont>
      <p:font typeface="High Tower Text" panose="02040502050506030303" pitchFamily="18" charset="0"/>
      <p:regular r:id="rId24"/>
      <p:italic r:id="rId25"/>
    </p:embeddedFont>
    <p:embeddedFont>
      <p:font typeface="Consolas" panose="020B0609020204030204" pitchFamily="34" charset="0"/>
      <p:regular r:id="rId26"/>
      <p:bold r:id="rId27"/>
      <p:italic r:id="rId28"/>
      <p:boldItalic r:id="rId29"/>
    </p:embeddedFont>
    <p:embeddedFont>
      <p:font typeface="Consolas" panose="020B0609020204030204" pitchFamily="34" charset="-122"/>
      <p:regular r:id="rId30"/>
    </p:embeddedFont>
    <p:embeddedFont>
      <p:font typeface="Consolas" panose="020B0609020204030204" pitchFamily="34" charset="-120"/>
      <p:regular r:id="rId31"/>
    </p:embeddedFont>
    <p:embeddedFont>
      <p:font typeface="Calibri" panose="020F050202020403020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DD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37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font" Target="fonts/font18.fntdata"/><Relationship Id="rId34" Type="http://schemas.openxmlformats.org/officeDocument/2006/relationships/font" Target="fonts/font17.fntdata"/><Relationship Id="rId33" Type="http://schemas.openxmlformats.org/officeDocument/2006/relationships/font" Target="fonts/font16.fntdata"/><Relationship Id="rId32" Type="http://schemas.openxmlformats.org/officeDocument/2006/relationships/font" Target="fonts/font15.fntdata"/><Relationship Id="rId31" Type="http://schemas.openxmlformats.org/officeDocument/2006/relationships/font" Target="fonts/font14.fntdata"/><Relationship Id="rId30" Type="http://schemas.openxmlformats.org/officeDocument/2006/relationships/font" Target="fonts/font13.fntdata"/><Relationship Id="rId3" Type="http://schemas.openxmlformats.org/officeDocument/2006/relationships/slide" Target="slides/slide1.xml"/><Relationship Id="rId29" Type="http://schemas.openxmlformats.org/officeDocument/2006/relationships/font" Target="fonts/font12.fntdata"/><Relationship Id="rId28" Type="http://schemas.openxmlformats.org/officeDocument/2006/relationships/font" Target="fonts/font11.fntdata"/><Relationship Id="rId27" Type="http://schemas.openxmlformats.org/officeDocument/2006/relationships/font" Target="fonts/font10.fntdata"/><Relationship Id="rId26" Type="http://schemas.openxmlformats.org/officeDocument/2006/relationships/font" Target="fonts/font9.fntdata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2DDF8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2DDF8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2DDF8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2DDF8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2DDF8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2DDF8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2DDF8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2DDF8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2DDF8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2DDF8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84557"/>
            <a:ext cx="7556421" cy="157232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Building a Hand Cricket Game with Python &amp; Tkinter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490333"/>
            <a:ext cx="7556421" cy="12823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Welcome to an exciting journey into game development! This presentation explores how we can recreate the popular indoor game of hand cricket using Python and its Tkinter library. It's a fantastic way for beginners to dive into GUI programming and understand game logic in a fun, interactive manner.</a:t>
            </a:r>
            <a:endParaRPr lang="en-US" sz="1550" dirty="0"/>
          </a:p>
        </p:txBody>
      </p:sp>
      <p:sp>
        <p:nvSpPr>
          <p:cNvPr id="5" name="TextBox 4"/>
          <p:cNvSpPr txBox="1"/>
          <p:nvPr/>
        </p:nvSpPr>
        <p:spPr>
          <a:xfrm>
            <a:off x="1003610" y="5006215"/>
            <a:ext cx="5865542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igh Tower Text" panose="02040502050506030303" pitchFamily="18" charset="0"/>
              </a:rPr>
              <a:t>TEAM MEMBERS</a:t>
            </a:r>
            <a:endParaRPr lang="en-US" sz="2400" dirty="0">
              <a:latin typeface="High Tower Text" panose="02040502050506030303" pitchFamily="18" charset="0"/>
            </a:endParaRPr>
          </a:p>
          <a:p>
            <a:r>
              <a:rPr lang="en-IN" altLang="en-US" sz="2400" dirty="0" err="1">
                <a:latin typeface="High Tower Text" panose="02040502050506030303" pitchFamily="18" charset="0"/>
              </a:rPr>
              <a:t>M.Nilesh            (037)</a:t>
            </a:r>
            <a:endParaRPr lang="en-US" sz="2400" dirty="0" err="1">
              <a:latin typeface="High Tower Text" panose="02040502050506030303" pitchFamily="18" charset="0"/>
            </a:endParaRPr>
          </a:p>
          <a:p>
            <a:r>
              <a:rPr lang="en-US" sz="2400" dirty="0" err="1">
                <a:latin typeface="High Tower Text" panose="02040502050506030303" pitchFamily="18" charset="0"/>
              </a:rPr>
              <a:t>P.Vigna</a:t>
            </a:r>
            <a:r>
              <a:rPr lang="en-US" sz="2400" dirty="0">
                <a:latin typeface="High Tower Text" panose="02040502050506030303" pitchFamily="18" charset="0"/>
              </a:rPr>
              <a:t> </a:t>
            </a:r>
            <a:r>
              <a:rPr lang="en-US" sz="2400" dirty="0" err="1">
                <a:latin typeface="High Tower Text" panose="02040502050506030303" pitchFamily="18" charset="0"/>
              </a:rPr>
              <a:t>reddy</a:t>
            </a:r>
            <a:r>
              <a:rPr lang="en-US" sz="2400" dirty="0">
                <a:latin typeface="High Tower Text" panose="02040502050506030303" pitchFamily="18" charset="0"/>
              </a:rPr>
              <a:t>   (038)</a:t>
            </a:r>
            <a:endParaRPr lang="en-US" sz="2400" dirty="0">
              <a:latin typeface="High Tower Text" panose="02040502050506030303" pitchFamily="18" charset="0"/>
            </a:endParaRPr>
          </a:p>
          <a:p>
            <a:r>
              <a:rPr lang="en-US" sz="2400" dirty="0" err="1">
                <a:latin typeface="High Tower Text" panose="02040502050506030303" pitchFamily="18" charset="0"/>
              </a:rPr>
              <a:t>Y.Vivek</a:t>
            </a:r>
            <a:r>
              <a:rPr lang="en-US" sz="2400" dirty="0">
                <a:latin typeface="High Tower Text" panose="02040502050506030303" pitchFamily="18" charset="0"/>
              </a:rPr>
              <a:t>             (045)</a:t>
            </a:r>
            <a:endParaRPr lang="en-US" sz="2400" dirty="0">
              <a:latin typeface="High Tower Text" panose="02040502050506030303" pitchFamily="18" charset="0"/>
            </a:endParaRPr>
          </a:p>
          <a:p>
            <a:r>
              <a:rPr lang="en-US" sz="2400" dirty="0" err="1">
                <a:latin typeface="High Tower Text" panose="02040502050506030303" pitchFamily="18" charset="0"/>
              </a:rPr>
              <a:t>S.Koshik</a:t>
            </a:r>
            <a:r>
              <a:rPr lang="en-US" sz="2400" dirty="0">
                <a:latin typeface="High Tower Text" panose="02040502050506030303" pitchFamily="18" charset="0"/>
              </a:rPr>
              <a:t>            (047)</a:t>
            </a:r>
            <a:endParaRPr lang="en-US" sz="2400" dirty="0">
              <a:latin typeface="High Tower Text" panose="02040502050506030303" pitchFamily="18" charset="0"/>
            </a:endParaRPr>
          </a:p>
          <a:p>
            <a:r>
              <a:rPr lang="en-US" sz="2400" dirty="0" err="1">
                <a:latin typeface="High Tower Text" panose="02040502050506030303" pitchFamily="18" charset="0"/>
              </a:rPr>
              <a:t>B.Chiranjeevi</a:t>
            </a:r>
            <a:r>
              <a:rPr lang="en-US" sz="2400" dirty="0">
                <a:latin typeface="High Tower Text" panose="02040502050506030303" pitchFamily="18" charset="0"/>
              </a:rPr>
              <a:t>    (051)</a:t>
            </a:r>
            <a:endParaRPr lang="en-IN" sz="2400" dirty="0">
              <a:latin typeface="High Tower Text" panose="020405020505060303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33957" y="526256"/>
            <a:ext cx="6562368" cy="4783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30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Conclusion: Learning Through Play</a:t>
            </a:r>
            <a:endParaRPr lang="en-US" sz="3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453" y="1435179"/>
            <a:ext cx="6316266" cy="63162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56302" y="1392079"/>
            <a:ext cx="6316266" cy="18366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This hand cricket project stands as a testament to the power of project-based learning. It highlights how developing a simple GUI game can significantly strengthen foundational programming skills, especially in Python and Tkinter. The journey from concept to a playable game offers invaluable insights into game logic, event handling, and user interface design.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7556302" y="3400901"/>
            <a:ext cx="6316266" cy="12244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We encourage you to use this project as a springboard for your own innovations. Experiment with new features, refine existing ones, or even explore entirely new game ideas. The possibilities are endless when you combine creativity with code.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9347002" y="4816673"/>
            <a:ext cx="2734866" cy="2989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7556302" y="5306973"/>
            <a:ext cx="6316266" cy="3061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12857356" y="7751445"/>
            <a:ext cx="1773044" cy="478155"/>
          </a:xfrm>
          <a:prstGeom prst="roundRect">
            <a:avLst/>
          </a:prstGeom>
          <a:solidFill>
            <a:srgbClr val="D2DD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760960" y="7447280"/>
            <a:ext cx="1869440" cy="78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2654280" y="7315200"/>
            <a:ext cx="1976120" cy="914400"/>
          </a:xfrm>
          <a:prstGeom prst="rect">
            <a:avLst/>
          </a:prstGeom>
          <a:solidFill>
            <a:srgbClr val="D2DDF8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5651500" y="2638336"/>
            <a:ext cx="3787140" cy="2122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Thank you 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for 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your attention</a:t>
            </a:r>
            <a:endParaRPr lang="en-IN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25741" y="685205"/>
            <a:ext cx="2778919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Presentation Overview</a:t>
            </a:r>
            <a:endParaRPr lang="en-US" sz="1950" dirty="0"/>
          </a:p>
        </p:txBody>
      </p:sp>
      <p:sp>
        <p:nvSpPr>
          <p:cNvPr id="3" name="Shape 1"/>
          <p:cNvSpPr/>
          <p:nvPr/>
        </p:nvSpPr>
        <p:spPr>
          <a:xfrm>
            <a:off x="793790" y="1392198"/>
            <a:ext cx="13042821" cy="2619732"/>
          </a:xfrm>
          <a:prstGeom prst="roundRect">
            <a:avLst>
              <a:gd name="adj" fmla="val 318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1399818"/>
            <a:ext cx="6513790" cy="1461016"/>
          </a:xfrm>
          <a:prstGeom prst="roundRect">
            <a:avLst>
              <a:gd name="adj" fmla="val 5706"/>
            </a:avLst>
          </a:prstGeom>
          <a:solidFill>
            <a:srgbClr val="D2DDF9"/>
          </a:solidFill>
        </p:spPr>
      </p:sp>
      <p:sp>
        <p:nvSpPr>
          <p:cNvPr id="5" name="Text 3"/>
          <p:cNvSpPr/>
          <p:nvPr/>
        </p:nvSpPr>
        <p:spPr>
          <a:xfrm>
            <a:off x="999768" y="1598176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The Challenge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999768" y="2027396"/>
            <a:ext cx="5819299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Understanding the need for an interactive, educational project.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315200" y="1399818"/>
            <a:ext cx="6513790" cy="1461016"/>
          </a:xfrm>
          <a:prstGeom prst="rect">
            <a:avLst/>
          </a:prstGeom>
          <a:solidFill>
            <a:srgbClr val="D2DDF9"/>
          </a:solidFill>
        </p:spPr>
      </p:sp>
      <p:sp>
        <p:nvSpPr>
          <p:cNvPr id="8" name="Shape 6"/>
          <p:cNvSpPr/>
          <p:nvPr/>
        </p:nvSpPr>
        <p:spPr>
          <a:xfrm>
            <a:off x="7315200" y="1399818"/>
            <a:ext cx="22860" cy="1461016"/>
          </a:xfrm>
          <a:prstGeom prst="roundRect">
            <a:avLst>
              <a:gd name="adj" fmla="val 364651"/>
            </a:avLst>
          </a:prstGeom>
          <a:solidFill>
            <a:srgbClr val="B8C3DF"/>
          </a:solidFill>
        </p:spPr>
      </p:sp>
      <p:sp>
        <p:nvSpPr>
          <p:cNvPr id="9" name="Text 7"/>
          <p:cNvSpPr/>
          <p:nvPr/>
        </p:nvSpPr>
        <p:spPr>
          <a:xfrm>
            <a:off x="7811333" y="1598176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Our Approach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7811333" y="2027396"/>
            <a:ext cx="5819299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Outlining the development process and chosen methods.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067193" y="1882200"/>
            <a:ext cx="496133" cy="496133"/>
          </a:xfrm>
          <a:prstGeom prst="roundRect">
            <a:avLst>
              <a:gd name="adj" fmla="val 16802"/>
            </a:avLst>
          </a:prstGeom>
          <a:solidFill>
            <a:srgbClr val="D2DDF8"/>
          </a:solidFill>
          <a:ln w="22860">
            <a:solidFill>
              <a:srgbClr val="B8C3DF"/>
            </a:solidFill>
            <a:prstDash val="solid"/>
          </a:ln>
        </p:spPr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91256" y="1975187"/>
            <a:ext cx="248007" cy="310039"/>
          </a:xfrm>
          <a:prstGeom prst="rect">
            <a:avLst/>
          </a:prstGeom>
        </p:spPr>
      </p:pic>
      <p:sp>
        <p:nvSpPr>
          <p:cNvPr id="13" name="Shape 10"/>
          <p:cNvSpPr/>
          <p:nvPr/>
        </p:nvSpPr>
        <p:spPr>
          <a:xfrm>
            <a:off x="801410" y="2860834"/>
            <a:ext cx="6513790" cy="1143476"/>
          </a:xfrm>
          <a:prstGeom prst="rect">
            <a:avLst/>
          </a:prstGeom>
          <a:solidFill>
            <a:srgbClr val="D2DDF9"/>
          </a:solidFill>
        </p:spPr>
      </p:sp>
      <p:sp>
        <p:nvSpPr>
          <p:cNvPr id="14" name="Shape 11"/>
          <p:cNvSpPr/>
          <p:nvPr/>
        </p:nvSpPr>
        <p:spPr>
          <a:xfrm>
            <a:off x="801410" y="2860834"/>
            <a:ext cx="6513790" cy="22860"/>
          </a:xfrm>
          <a:prstGeom prst="roundRect">
            <a:avLst>
              <a:gd name="adj" fmla="val 364651"/>
            </a:avLst>
          </a:prstGeom>
          <a:solidFill>
            <a:srgbClr val="B8C3DF"/>
          </a:solidFill>
        </p:spPr>
      </p:sp>
      <p:sp>
        <p:nvSpPr>
          <p:cNvPr id="15" name="Text 12"/>
          <p:cNvSpPr/>
          <p:nvPr/>
        </p:nvSpPr>
        <p:spPr>
          <a:xfrm>
            <a:off x="999768" y="3059192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Key Tools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999768" y="3488412"/>
            <a:ext cx="5819299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Identifying the technologies that power our game.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7315200" y="2860834"/>
            <a:ext cx="6513790" cy="1143476"/>
          </a:xfrm>
          <a:prstGeom prst="rect">
            <a:avLst/>
          </a:prstGeom>
          <a:solidFill>
            <a:srgbClr val="D2DDF9"/>
          </a:solidFill>
        </p:spPr>
      </p:sp>
      <p:sp>
        <p:nvSpPr>
          <p:cNvPr id="18" name="Shape 15"/>
          <p:cNvSpPr/>
          <p:nvPr/>
        </p:nvSpPr>
        <p:spPr>
          <a:xfrm>
            <a:off x="7315200" y="2860834"/>
            <a:ext cx="22860" cy="1143476"/>
          </a:xfrm>
          <a:prstGeom prst="roundRect">
            <a:avLst>
              <a:gd name="adj" fmla="val 364651"/>
            </a:avLst>
          </a:prstGeom>
          <a:solidFill>
            <a:srgbClr val="B8C3DF"/>
          </a:solidFill>
        </p:spPr>
      </p:sp>
      <p:sp>
        <p:nvSpPr>
          <p:cNvPr id="19" name="Shape 16"/>
          <p:cNvSpPr/>
          <p:nvPr/>
        </p:nvSpPr>
        <p:spPr>
          <a:xfrm>
            <a:off x="7315200" y="2860834"/>
            <a:ext cx="6513790" cy="22860"/>
          </a:xfrm>
          <a:prstGeom prst="roundRect">
            <a:avLst>
              <a:gd name="adj" fmla="val 364651"/>
            </a:avLst>
          </a:prstGeom>
          <a:solidFill>
            <a:srgbClr val="B8C3DF"/>
          </a:solidFill>
        </p:spPr>
      </p:sp>
      <p:sp>
        <p:nvSpPr>
          <p:cNvPr id="20" name="Text 17"/>
          <p:cNvSpPr/>
          <p:nvPr/>
        </p:nvSpPr>
        <p:spPr>
          <a:xfrm>
            <a:off x="7811333" y="3059192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Game Walkthrough</a:t>
            </a:r>
            <a:endParaRPr lang="en-US" sz="1950" dirty="0"/>
          </a:p>
        </p:txBody>
      </p:sp>
      <p:sp>
        <p:nvSpPr>
          <p:cNvPr id="21" name="Text 18"/>
          <p:cNvSpPr/>
          <p:nvPr/>
        </p:nvSpPr>
        <p:spPr>
          <a:xfrm>
            <a:off x="7811333" y="3488412"/>
            <a:ext cx="5819299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Exploring features, implementation, and outcomes.</a:t>
            </a:r>
            <a:endParaRPr lang="en-US" sz="1550" dirty="0"/>
          </a:p>
        </p:txBody>
      </p:sp>
      <p:sp>
        <p:nvSpPr>
          <p:cNvPr id="22" name="Shape 19"/>
          <p:cNvSpPr/>
          <p:nvPr/>
        </p:nvSpPr>
        <p:spPr>
          <a:xfrm>
            <a:off x="7067193" y="3184505"/>
            <a:ext cx="496133" cy="496133"/>
          </a:xfrm>
          <a:prstGeom prst="roundRect">
            <a:avLst>
              <a:gd name="adj" fmla="val 16802"/>
            </a:avLst>
          </a:prstGeom>
          <a:solidFill>
            <a:srgbClr val="D2DDF8"/>
          </a:solidFill>
          <a:ln w="22860">
            <a:solidFill>
              <a:srgbClr val="B8C3DF"/>
            </a:solidFill>
            <a:prstDash val="solid"/>
          </a:ln>
        </p:spPr>
      </p:sp>
      <p:pic>
        <p:nvPicPr>
          <p:cNvPr id="2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256" y="3277493"/>
            <a:ext cx="248007" cy="310039"/>
          </a:xfrm>
          <a:prstGeom prst="rect">
            <a:avLst/>
          </a:prstGeom>
        </p:spPr>
      </p:pic>
      <p:sp>
        <p:nvSpPr>
          <p:cNvPr id="24" name="Text 20"/>
          <p:cNvSpPr/>
          <p:nvPr/>
        </p:nvSpPr>
        <p:spPr>
          <a:xfrm>
            <a:off x="793790" y="4309586"/>
            <a:ext cx="13042821" cy="992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1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The Problem: Crafting an Engaging Digital Hand Cricket Experience</a:t>
            </a:r>
            <a:endParaRPr lang="en-US" sz="3100" dirty="0"/>
          </a:p>
        </p:txBody>
      </p:sp>
      <p:sp>
        <p:nvSpPr>
          <p:cNvPr id="25" name="Text 21"/>
          <p:cNvSpPr/>
          <p:nvPr/>
        </p:nvSpPr>
        <p:spPr>
          <a:xfrm>
            <a:off x="793790" y="5778103"/>
            <a:ext cx="6279356" cy="15876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The core challenge was to transform a dynamic, unpredictable physical game like hand cricket into a digital format. This required simulating its core mechanics—the random selection of "runs" by both players and the determination of wickets—while maintaining an engaging and fair user experience.</a:t>
            </a:r>
            <a:endParaRPr lang="en-US" sz="1550" dirty="0"/>
          </a:p>
        </p:txBody>
      </p:sp>
      <p:sp>
        <p:nvSpPr>
          <p:cNvPr id="26" name="Text 22"/>
          <p:cNvSpPr/>
          <p:nvPr/>
        </p:nvSpPr>
        <p:spPr>
          <a:xfrm>
            <a:off x="7564874" y="5778103"/>
            <a:ext cx="6279356" cy="12701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Beyond just recreation, the project aimed to serve as an accessible and instructive learning tool for Python enthusiasts. It needed to demonstrate fundamental GUI development principles and game logic in a way that was both simple to grasp and exciting to build.</a:t>
            </a:r>
            <a:endParaRPr lang="en-US" sz="1550" dirty="0"/>
          </a:p>
        </p:txBody>
      </p:sp>
      <p:sp>
        <p:nvSpPr>
          <p:cNvPr id="27" name="Rectangle: Rounded Corners 26"/>
          <p:cNvSpPr/>
          <p:nvPr/>
        </p:nvSpPr>
        <p:spPr>
          <a:xfrm>
            <a:off x="12812751" y="7582829"/>
            <a:ext cx="1739590" cy="646771"/>
          </a:xfrm>
          <a:prstGeom prst="roundRect">
            <a:avLst/>
          </a:prstGeom>
          <a:solidFill>
            <a:srgbClr val="D2DD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29126" y="526256"/>
            <a:ext cx="9572149" cy="4783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30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The Solution: A Python Tkinter Hand Cricket Game</a:t>
            </a:r>
            <a:endParaRPr lang="en-US" sz="3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453" y="1435179"/>
            <a:ext cx="6316266" cy="63162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56302" y="1392079"/>
            <a:ext cx="6316266" cy="12244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Our solution is a robust Hand Cricket game built using Python and the Tkinter library. This digital adaptation successfully captures the essence of the real game, offering a complete match experience from start to finish.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7556302" y="2788682"/>
            <a:ext cx="6316266" cy="15305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Key components of the game include a precise toss system to determine batting or bowling, automated score tracking for both innings, and a clear declaration of results (win, loss, or tie). The game’s intuitive GUI ensures a smooth and enjoyable user journey, making complex game mechanics feel effortless.</a:t>
            </a:r>
            <a:endParaRPr lang="en-US" sz="1500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12857356" y="7751445"/>
            <a:ext cx="1773044" cy="478155"/>
          </a:xfrm>
          <a:prstGeom prst="roundRect">
            <a:avLst/>
          </a:prstGeom>
          <a:solidFill>
            <a:srgbClr val="D2DD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66003" y="1335167"/>
            <a:ext cx="8098274" cy="4961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1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Tools &amp; Technologies Powering the Game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28136"/>
            <a:ext cx="496133" cy="4961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37930" y="2345888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Python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537930" y="2775109"/>
            <a:ext cx="3438049" cy="15876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The primary programming language, chosen for its simplicity and vast libraries, making it ideal for rapid prototyping and game logic implementation.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986" y="2228136"/>
            <a:ext cx="496133" cy="4961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68127" y="2345888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Tkinter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5968127" y="2775109"/>
            <a:ext cx="3438168" cy="15876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Python's standard GUI toolkit, used to create the interactive and visually appealing game interface. Its ease of use was crucial for this project.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302" y="2228136"/>
            <a:ext cx="496133" cy="49613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398443" y="2345888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Random Module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0398443" y="2775109"/>
            <a:ext cx="3438168" cy="15876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Utilized to introduce unpredictability for the toss and game moves, simulating the randomness of a real hand cricket match.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759643"/>
            <a:ext cx="496133" cy="49613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537930" y="4877395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Time Module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537930" y="5306616"/>
            <a:ext cx="3438049" cy="12701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Employed for managing delays in game actions, enhancing the user experience by controlling the pace of gameplay and visual updates.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3986" y="4759643"/>
            <a:ext cx="496133" cy="49613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968127" y="4877395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Math Module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5968127" y="5306616"/>
            <a:ext cx="3438168" cy="15876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Used for any necessary mathematical operations, particularly for calculating scores or setting targets, ensuring accuracy in game statistics.</a:t>
            </a:r>
            <a:endParaRPr lang="en-US" sz="1550" dirty="0"/>
          </a:p>
        </p:txBody>
      </p:sp>
      <p:sp>
        <p:nvSpPr>
          <p:cNvPr id="18" name="Rectangle: Rounded Corners 17"/>
          <p:cNvSpPr/>
          <p:nvPr/>
        </p:nvSpPr>
        <p:spPr>
          <a:xfrm>
            <a:off x="12857356" y="7667138"/>
            <a:ext cx="1773044" cy="478155"/>
          </a:xfrm>
          <a:prstGeom prst="roundRect">
            <a:avLst/>
          </a:prstGeom>
          <a:solidFill>
            <a:srgbClr val="D2DD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62739" y="514350"/>
            <a:ext cx="8904803" cy="4675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50"/>
              </a:lnSpc>
              <a:buNone/>
            </a:pPr>
            <a:r>
              <a:rPr lang="en-US" sz="29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Key Features: An Interactive Gaming Experience</a:t>
            </a:r>
            <a:endParaRPr lang="en-US" sz="2900" dirty="0"/>
          </a:p>
        </p:txBody>
      </p:sp>
      <p:sp>
        <p:nvSpPr>
          <p:cNvPr id="3" name="Shape 1"/>
          <p:cNvSpPr/>
          <p:nvPr/>
        </p:nvSpPr>
        <p:spPr>
          <a:xfrm>
            <a:off x="748070" y="1355884"/>
            <a:ext cx="13134261" cy="1123236"/>
          </a:xfrm>
          <a:prstGeom prst="roundRect">
            <a:avLst>
              <a:gd name="adj" fmla="val 6994"/>
            </a:avLst>
          </a:prstGeom>
          <a:solidFill>
            <a:srgbClr val="D2DDF8"/>
          </a:solidFill>
          <a:ln w="22860">
            <a:solidFill>
              <a:srgbClr val="B8C3D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70930" y="1378744"/>
            <a:ext cx="748070" cy="1077516"/>
          </a:xfrm>
          <a:prstGeom prst="roundRect">
            <a:avLst>
              <a:gd name="adj" fmla="val 6834"/>
            </a:avLst>
          </a:prstGeom>
          <a:solidFill>
            <a:srgbClr val="D2DDF9"/>
          </a:solidFill>
        </p:spPr>
      </p:sp>
      <p:sp>
        <p:nvSpPr>
          <p:cNvPr id="5" name="Text 3"/>
          <p:cNvSpPr/>
          <p:nvPr/>
        </p:nvSpPr>
        <p:spPr>
          <a:xfrm>
            <a:off x="1000839" y="1742123"/>
            <a:ext cx="280511" cy="3506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705928" y="1565672"/>
            <a:ext cx="2503170" cy="2922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Dynamic Toss System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1705928" y="1970127"/>
            <a:ext cx="12153543" cy="2992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A fair digital coin toss to decide who bats or bowls first, just like the real game.</a:t>
            </a:r>
            <a:endParaRPr lang="en-US" sz="1450" dirty="0"/>
          </a:p>
        </p:txBody>
      </p:sp>
      <p:sp>
        <p:nvSpPr>
          <p:cNvPr id="8" name="Shape 6"/>
          <p:cNvSpPr/>
          <p:nvPr/>
        </p:nvSpPr>
        <p:spPr>
          <a:xfrm>
            <a:off x="748070" y="2666048"/>
            <a:ext cx="13134261" cy="1123236"/>
          </a:xfrm>
          <a:prstGeom prst="roundRect">
            <a:avLst>
              <a:gd name="adj" fmla="val 6994"/>
            </a:avLst>
          </a:prstGeom>
          <a:solidFill>
            <a:srgbClr val="D2DDF8"/>
          </a:solidFill>
          <a:ln w="22860">
            <a:solidFill>
              <a:srgbClr val="B8C3DF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70930" y="2688908"/>
            <a:ext cx="748070" cy="1077516"/>
          </a:xfrm>
          <a:prstGeom prst="roundRect">
            <a:avLst>
              <a:gd name="adj" fmla="val 6834"/>
            </a:avLst>
          </a:prstGeom>
          <a:solidFill>
            <a:srgbClr val="D2DDF9"/>
          </a:solidFill>
        </p:spPr>
      </p:sp>
      <p:sp>
        <p:nvSpPr>
          <p:cNvPr id="10" name="Text 8"/>
          <p:cNvSpPr/>
          <p:nvPr/>
        </p:nvSpPr>
        <p:spPr>
          <a:xfrm>
            <a:off x="1000839" y="3052286"/>
            <a:ext cx="280511" cy="3506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705928" y="2875836"/>
            <a:ext cx="2562820" cy="2922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Single Over Gameplay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1705928" y="3280291"/>
            <a:ext cx="12153543" cy="2992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Each player gets a designated number of balls (an over) to score, keeping the game concise and exciting.</a:t>
            </a:r>
            <a:endParaRPr lang="en-US" sz="1450" dirty="0"/>
          </a:p>
        </p:txBody>
      </p:sp>
      <p:sp>
        <p:nvSpPr>
          <p:cNvPr id="13" name="Shape 11"/>
          <p:cNvSpPr/>
          <p:nvPr/>
        </p:nvSpPr>
        <p:spPr>
          <a:xfrm>
            <a:off x="748070" y="3976211"/>
            <a:ext cx="13134261" cy="1123236"/>
          </a:xfrm>
          <a:prstGeom prst="roundRect">
            <a:avLst>
              <a:gd name="adj" fmla="val 6994"/>
            </a:avLst>
          </a:prstGeom>
          <a:solidFill>
            <a:srgbClr val="D2DDF8"/>
          </a:solidFill>
          <a:ln w="22860">
            <a:solidFill>
              <a:srgbClr val="B8C3DF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770930" y="3999071"/>
            <a:ext cx="748070" cy="1077516"/>
          </a:xfrm>
          <a:prstGeom prst="roundRect">
            <a:avLst>
              <a:gd name="adj" fmla="val 6834"/>
            </a:avLst>
          </a:prstGeom>
          <a:solidFill>
            <a:srgbClr val="D2DDF9"/>
          </a:solidFill>
        </p:spPr>
      </p:sp>
      <p:sp>
        <p:nvSpPr>
          <p:cNvPr id="15" name="Text 13"/>
          <p:cNvSpPr/>
          <p:nvPr/>
        </p:nvSpPr>
        <p:spPr>
          <a:xfrm>
            <a:off x="1000839" y="4362450"/>
            <a:ext cx="280511" cy="3506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1705928" y="4185999"/>
            <a:ext cx="2338030" cy="2922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Automatic Scoring</a:t>
            </a:r>
            <a:endParaRPr lang="en-US" sz="1800" dirty="0"/>
          </a:p>
        </p:txBody>
      </p:sp>
      <p:sp>
        <p:nvSpPr>
          <p:cNvPr id="17" name="Text 15"/>
          <p:cNvSpPr/>
          <p:nvPr/>
        </p:nvSpPr>
        <p:spPr>
          <a:xfrm>
            <a:off x="1705928" y="4590455"/>
            <a:ext cx="12153543" cy="2992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The game automatically tracks runs and wickets, eliminating manual calculation and potential errors.</a:t>
            </a:r>
            <a:endParaRPr lang="en-US" sz="1450" dirty="0"/>
          </a:p>
        </p:txBody>
      </p:sp>
      <p:sp>
        <p:nvSpPr>
          <p:cNvPr id="18" name="Shape 16"/>
          <p:cNvSpPr/>
          <p:nvPr/>
        </p:nvSpPr>
        <p:spPr>
          <a:xfrm>
            <a:off x="748070" y="5286375"/>
            <a:ext cx="13134261" cy="1123236"/>
          </a:xfrm>
          <a:prstGeom prst="roundRect">
            <a:avLst>
              <a:gd name="adj" fmla="val 6994"/>
            </a:avLst>
          </a:prstGeom>
          <a:solidFill>
            <a:srgbClr val="D2DDF8"/>
          </a:solidFill>
          <a:ln w="22860">
            <a:solidFill>
              <a:srgbClr val="B8C3DF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770930" y="5309235"/>
            <a:ext cx="748070" cy="1077516"/>
          </a:xfrm>
          <a:prstGeom prst="roundRect">
            <a:avLst>
              <a:gd name="adj" fmla="val 6834"/>
            </a:avLst>
          </a:prstGeom>
          <a:solidFill>
            <a:srgbClr val="D2DDF9"/>
          </a:solidFill>
        </p:spPr>
      </p:sp>
      <p:sp>
        <p:nvSpPr>
          <p:cNvPr id="20" name="Text 18"/>
          <p:cNvSpPr/>
          <p:nvPr/>
        </p:nvSpPr>
        <p:spPr>
          <a:xfrm>
            <a:off x="1000839" y="5672614"/>
            <a:ext cx="280511" cy="3506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1705928" y="5496163"/>
            <a:ext cx="2338030" cy="2922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Target Setting</a:t>
            </a:r>
            <a:endParaRPr lang="en-US" sz="1800" dirty="0"/>
          </a:p>
        </p:txBody>
      </p:sp>
      <p:sp>
        <p:nvSpPr>
          <p:cNvPr id="22" name="Text 20"/>
          <p:cNvSpPr/>
          <p:nvPr/>
        </p:nvSpPr>
        <p:spPr>
          <a:xfrm>
            <a:off x="1705928" y="5900618"/>
            <a:ext cx="12153543" cy="2992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For the second innings, a clear target is displayed, adding strategic depth and competitive challenge.</a:t>
            </a:r>
            <a:endParaRPr lang="en-US" sz="1450" dirty="0"/>
          </a:p>
        </p:txBody>
      </p:sp>
      <p:sp>
        <p:nvSpPr>
          <p:cNvPr id="23" name="Shape 21"/>
          <p:cNvSpPr/>
          <p:nvPr/>
        </p:nvSpPr>
        <p:spPr>
          <a:xfrm>
            <a:off x="748070" y="6596539"/>
            <a:ext cx="13134261" cy="1123236"/>
          </a:xfrm>
          <a:prstGeom prst="roundRect">
            <a:avLst>
              <a:gd name="adj" fmla="val 6994"/>
            </a:avLst>
          </a:prstGeom>
          <a:solidFill>
            <a:srgbClr val="D2DDF8"/>
          </a:solidFill>
          <a:ln w="22860">
            <a:solidFill>
              <a:srgbClr val="B8C3DF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770930" y="6619399"/>
            <a:ext cx="748070" cy="1077516"/>
          </a:xfrm>
          <a:prstGeom prst="roundRect">
            <a:avLst>
              <a:gd name="adj" fmla="val 6834"/>
            </a:avLst>
          </a:prstGeom>
          <a:solidFill>
            <a:srgbClr val="D2DDF9"/>
          </a:solidFill>
        </p:spPr>
      </p:sp>
      <p:sp>
        <p:nvSpPr>
          <p:cNvPr id="25" name="Text 23"/>
          <p:cNvSpPr/>
          <p:nvPr/>
        </p:nvSpPr>
        <p:spPr>
          <a:xfrm>
            <a:off x="1000839" y="6982778"/>
            <a:ext cx="280511" cy="3506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5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1705928" y="6806327"/>
            <a:ext cx="2338030" cy="2922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Interactive GUI</a:t>
            </a:r>
            <a:endParaRPr lang="en-US" sz="1800" dirty="0"/>
          </a:p>
        </p:txBody>
      </p:sp>
      <p:sp>
        <p:nvSpPr>
          <p:cNvPr id="27" name="Text 25"/>
          <p:cNvSpPr/>
          <p:nvPr/>
        </p:nvSpPr>
        <p:spPr>
          <a:xfrm>
            <a:off x="1705928" y="7210782"/>
            <a:ext cx="12153543" cy="2992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User-friendly buttons and real-time score displays keep players engaged and informed throughout the match.</a:t>
            </a:r>
            <a:endParaRPr lang="en-US" sz="1450" dirty="0"/>
          </a:p>
        </p:txBody>
      </p:sp>
      <p:sp>
        <p:nvSpPr>
          <p:cNvPr id="28" name="Rectangle: Rounded Corners 27"/>
          <p:cNvSpPr/>
          <p:nvPr/>
        </p:nvSpPr>
        <p:spPr>
          <a:xfrm>
            <a:off x="12773722" y="7719775"/>
            <a:ext cx="1773044" cy="478155"/>
          </a:xfrm>
          <a:prstGeom prst="roundRect">
            <a:avLst/>
          </a:prstGeom>
          <a:solidFill>
            <a:srgbClr val="D2DD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69688" y="336352"/>
            <a:ext cx="6291024" cy="3057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Behind the Scenes: Game Logic and GUI Integration</a:t>
            </a:r>
            <a:endParaRPr lang="en-US" sz="1900" dirty="0"/>
          </a:p>
        </p:txBody>
      </p:sp>
      <p:sp>
        <p:nvSpPr>
          <p:cNvPr id="3" name="Text 1"/>
          <p:cNvSpPr/>
          <p:nvPr/>
        </p:nvSpPr>
        <p:spPr>
          <a:xfrm>
            <a:off x="481608" y="932821"/>
            <a:ext cx="6676787" cy="20557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89229" y="2722415"/>
            <a:ext cx="6669168" cy="22718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16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2005" y="917138"/>
            <a:ext cx="6676787" cy="6676787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7472005" y="7731442"/>
            <a:ext cx="6676787" cy="1748314"/>
          </a:xfrm>
          <a:prstGeom prst="roundRect">
            <a:avLst>
              <a:gd name="adj" fmla="val 2939"/>
            </a:avLst>
          </a:prstGeom>
          <a:solidFill>
            <a:srgbClr val="C5D0EB"/>
          </a:solidFill>
        </p:spPr>
      </p:sp>
      <p:sp>
        <p:nvSpPr>
          <p:cNvPr id="7" name="Shape 4"/>
          <p:cNvSpPr/>
          <p:nvPr/>
        </p:nvSpPr>
        <p:spPr>
          <a:xfrm>
            <a:off x="7465933" y="7731442"/>
            <a:ext cx="6688931" cy="1748314"/>
          </a:xfrm>
          <a:prstGeom prst="roundRect">
            <a:avLst>
              <a:gd name="adj" fmla="val 1050"/>
            </a:avLst>
          </a:prstGeom>
          <a:solidFill>
            <a:srgbClr val="C5D0EB"/>
          </a:solidFill>
        </p:spPr>
      </p:sp>
      <p:sp>
        <p:nvSpPr>
          <p:cNvPr id="8" name="Text 5"/>
          <p:cNvSpPr/>
          <p:nvPr/>
        </p:nvSpPr>
        <p:spPr>
          <a:xfrm>
            <a:off x="7588210" y="7823121"/>
            <a:ext cx="6444377" cy="156495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404155"/>
                </a:solidFill>
                <a:highlight>
                  <a:srgbClr val="C5D0EB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  # Example of a simplified game logic snippet def play_ball(player_choice): computer_choice = random.randint(1, 6) # Logic to check for wicket or add runs # Update GUI elements like score, commentary </a:t>
            </a:r>
            <a:endParaRPr lang="en-US" sz="950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7465933" y="7731443"/>
            <a:ext cx="7164467" cy="743484"/>
          </a:xfrm>
          <a:prstGeom prst="roundRect">
            <a:avLst/>
          </a:prstGeom>
          <a:solidFill>
            <a:srgbClr val="D2DD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0" y="2870792"/>
            <a:ext cx="7386320" cy="3476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* The game’s implementation required meticulous coding of the core game logic.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* It covered the entire flow of play, from the initial toss mechanism to the batting and bowling phases.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* Every decision in the game, whether from a player’s input or the computer’s move, is managed by algorithms.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*The algorithms were designed to simulate the unpredictability of hand cricket, making the gameplay realistic.</a:t>
            </a:r>
            <a:endParaRPr lang="en-IN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83105" y="1627822"/>
            <a:ext cx="10664190" cy="4961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1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Real-Time Action: Game Outputs and User Experience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793790" y="2520791"/>
            <a:ext cx="4215289" cy="3222546"/>
          </a:xfrm>
          <a:prstGeom prst="roundRect">
            <a:avLst>
              <a:gd name="adj" fmla="val 258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99768" y="2726769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1B54DA"/>
          </a:solidFill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3479" y="2856905"/>
            <a:ext cx="267891" cy="33492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99768" y="3520440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Dynamic Interface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99768" y="3949660"/>
            <a:ext cx="3803333" cy="15876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Screenshots demonstrate the clean layout, featuring clearly visible scorecards and interactive buttons that guide the player through the game flow.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207437" y="2520791"/>
            <a:ext cx="4215408" cy="3222546"/>
          </a:xfrm>
          <a:prstGeom prst="roundRect">
            <a:avLst>
              <a:gd name="adj" fmla="val 258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13415" y="2726769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1B54DA"/>
          </a:solidFill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126" y="2856905"/>
            <a:ext cx="267891" cy="33492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13415" y="3520440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Live Scoring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5413415" y="3949660"/>
            <a:ext cx="3803452" cy="12701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Witness the real-time update of scores, runs, and wickets, ensuring players are always aware of the game's progression and their current standing.</a:t>
            </a:r>
            <a:endParaRPr lang="en-US" sz="1550" dirty="0"/>
          </a:p>
        </p:txBody>
      </p:sp>
      <p:sp>
        <p:nvSpPr>
          <p:cNvPr id="13" name="Shape 9"/>
          <p:cNvSpPr/>
          <p:nvPr/>
        </p:nvSpPr>
        <p:spPr>
          <a:xfrm>
            <a:off x="9621203" y="2520791"/>
            <a:ext cx="4215289" cy="3222546"/>
          </a:xfrm>
          <a:prstGeom prst="roundRect">
            <a:avLst>
              <a:gd name="adj" fmla="val 258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27181" y="2726769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1B54DA"/>
          </a:solidFill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0892" y="2856905"/>
            <a:ext cx="267891" cy="33492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27181" y="3520440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Decisive Results</a:t>
            </a:r>
            <a:endParaRPr lang="en-US" sz="1950" dirty="0"/>
          </a:p>
        </p:txBody>
      </p:sp>
      <p:sp>
        <p:nvSpPr>
          <p:cNvPr id="17" name="Text 12"/>
          <p:cNvSpPr/>
          <p:nvPr/>
        </p:nvSpPr>
        <p:spPr>
          <a:xfrm>
            <a:off x="9827181" y="3949660"/>
            <a:ext cx="3803333" cy="15876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The game culminates in a clear declaration of the winner, or a tie, providing a satisfying conclusion to each match. Visual cues highlight the outcome.</a:t>
            </a:r>
            <a:endParaRPr lang="en-US" sz="1550" dirty="0"/>
          </a:p>
        </p:txBody>
      </p:sp>
      <p:sp>
        <p:nvSpPr>
          <p:cNvPr id="18" name="Text 13"/>
          <p:cNvSpPr/>
          <p:nvPr/>
        </p:nvSpPr>
        <p:spPr>
          <a:xfrm>
            <a:off x="793790" y="5966579"/>
            <a:ext cx="13042821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The game operates end-to-end, offering a complete and intuitive experience. From the initial toss to the final ball, every interaction is designed to be seamless, providing users with a truly immersive hand cricket simulation directly on their computer screens.</a:t>
            </a:r>
            <a:endParaRPr lang="en-US" sz="1550" dirty="0"/>
          </a:p>
        </p:txBody>
      </p:sp>
      <p:sp>
        <p:nvSpPr>
          <p:cNvPr id="19" name="Rectangle: Rounded Corners 18"/>
          <p:cNvSpPr/>
          <p:nvPr/>
        </p:nvSpPr>
        <p:spPr>
          <a:xfrm>
            <a:off x="12857356" y="7717991"/>
            <a:ext cx="1773044" cy="478155"/>
          </a:xfrm>
          <a:prstGeom prst="roundRect">
            <a:avLst/>
          </a:prstGeom>
          <a:solidFill>
            <a:srgbClr val="D2DD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21669" y="637223"/>
            <a:ext cx="10787063" cy="4498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8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Navigating the Bumps: Development Challenges &amp; Solutions</a:t>
            </a:r>
            <a:endParaRPr lang="en-US" sz="2800" dirty="0"/>
          </a:p>
        </p:txBody>
      </p:sp>
      <p:sp>
        <p:nvSpPr>
          <p:cNvPr id="3" name="Shape 1"/>
          <p:cNvSpPr/>
          <p:nvPr/>
        </p:nvSpPr>
        <p:spPr>
          <a:xfrm>
            <a:off x="3193018" y="1446967"/>
            <a:ext cx="1648778" cy="1324928"/>
          </a:xfrm>
          <a:prstGeom prst="roundRect">
            <a:avLst>
              <a:gd name="adj" fmla="val 5705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0843" y="1951196"/>
            <a:ext cx="253008" cy="31634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021699" y="1626870"/>
            <a:ext cx="2249686" cy="28122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State Transitions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5021699" y="2015966"/>
            <a:ext cx="8708946" cy="5760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Managing the flow between game states (toss, innings 1, innings 2, result) was complex. We implemented a state machine approach to ensure smooth, logical progression.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4931688" y="2762369"/>
            <a:ext cx="8888968" cy="11430"/>
          </a:xfrm>
          <a:prstGeom prst="roundRect">
            <a:avLst>
              <a:gd name="adj" fmla="val 661332"/>
            </a:avLst>
          </a:prstGeom>
          <a:solidFill>
            <a:srgbClr val="B8C3DF"/>
          </a:solidFill>
        </p:spPr>
      </p:sp>
      <p:sp>
        <p:nvSpPr>
          <p:cNvPr id="8" name="Shape 5"/>
          <p:cNvSpPr/>
          <p:nvPr/>
        </p:nvSpPr>
        <p:spPr>
          <a:xfrm>
            <a:off x="2368629" y="2861786"/>
            <a:ext cx="3297674" cy="1324928"/>
          </a:xfrm>
          <a:prstGeom prst="roundRect">
            <a:avLst>
              <a:gd name="adj" fmla="val 5705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962" y="3366016"/>
            <a:ext cx="253008" cy="31634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846207" y="3041690"/>
            <a:ext cx="2249686" cy="28122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Fair Randomness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5846207" y="3430786"/>
            <a:ext cx="7884438" cy="5760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Ensuring truly random and unbiased outcomes for the toss and game moves required careful seeding and testing of the `random` module to prevent predictable patterns.</a:t>
            </a:r>
            <a:endParaRPr lang="en-US" sz="1400" dirty="0"/>
          </a:p>
        </p:txBody>
      </p:sp>
      <p:sp>
        <p:nvSpPr>
          <p:cNvPr id="12" name="Shape 8"/>
          <p:cNvSpPr/>
          <p:nvPr/>
        </p:nvSpPr>
        <p:spPr>
          <a:xfrm>
            <a:off x="5756196" y="4177189"/>
            <a:ext cx="8064460" cy="11430"/>
          </a:xfrm>
          <a:prstGeom prst="roundRect">
            <a:avLst>
              <a:gd name="adj" fmla="val 661332"/>
            </a:avLst>
          </a:prstGeom>
          <a:solidFill>
            <a:srgbClr val="B8C3DF"/>
          </a:solidFill>
        </p:spPr>
      </p:sp>
      <p:sp>
        <p:nvSpPr>
          <p:cNvPr id="13" name="Shape 9"/>
          <p:cNvSpPr/>
          <p:nvPr/>
        </p:nvSpPr>
        <p:spPr>
          <a:xfrm>
            <a:off x="1544241" y="4276606"/>
            <a:ext cx="4946452" cy="1612940"/>
          </a:xfrm>
          <a:prstGeom prst="roundRect">
            <a:avLst>
              <a:gd name="adj" fmla="val 4686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962" y="4924901"/>
            <a:ext cx="253008" cy="316349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670596" y="4456509"/>
            <a:ext cx="2292548" cy="28122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GUI Synchronization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6670596" y="4845606"/>
            <a:ext cx="7060049" cy="8640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Keeping the GUI updated in real-time with game logic posed challenges. We optimized event handling and Tkinter `after()` methods for seamless visual updates.</a:t>
            </a:r>
            <a:endParaRPr lang="en-US" sz="1400" dirty="0"/>
          </a:p>
        </p:txBody>
      </p:sp>
      <p:sp>
        <p:nvSpPr>
          <p:cNvPr id="17" name="Shape 12"/>
          <p:cNvSpPr/>
          <p:nvPr/>
        </p:nvSpPr>
        <p:spPr>
          <a:xfrm>
            <a:off x="6580584" y="5880021"/>
            <a:ext cx="7240072" cy="11430"/>
          </a:xfrm>
          <a:prstGeom prst="roundRect">
            <a:avLst>
              <a:gd name="adj" fmla="val 661332"/>
            </a:avLst>
          </a:prstGeom>
          <a:solidFill>
            <a:srgbClr val="B8C3DF"/>
          </a:solidFill>
        </p:spPr>
      </p:sp>
      <p:sp>
        <p:nvSpPr>
          <p:cNvPr id="18" name="Shape 13"/>
          <p:cNvSpPr/>
          <p:nvPr/>
        </p:nvSpPr>
        <p:spPr>
          <a:xfrm>
            <a:off x="719852" y="5979438"/>
            <a:ext cx="6595348" cy="1612940"/>
          </a:xfrm>
          <a:prstGeom prst="roundRect">
            <a:avLst>
              <a:gd name="adj" fmla="val 4686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962" y="6627733"/>
            <a:ext cx="253008" cy="316349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495103" y="6159341"/>
            <a:ext cx="2249686" cy="28122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Bug Resolution</a:t>
            </a:r>
            <a:endParaRPr lang="en-US" sz="1750" dirty="0"/>
          </a:p>
        </p:txBody>
      </p:sp>
      <p:sp>
        <p:nvSpPr>
          <p:cNvPr id="21" name="Text 15"/>
          <p:cNvSpPr/>
          <p:nvPr/>
        </p:nvSpPr>
        <p:spPr>
          <a:xfrm>
            <a:off x="7495103" y="6548438"/>
            <a:ext cx="6235541" cy="8640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Debugging unexpected behaviors, especially with concurrent events, involved systematic logging and iterative testing to pinpoint and resolve issues, enhancing robustness.</a:t>
            </a:r>
            <a:endParaRPr lang="en-US" sz="1400" dirty="0"/>
          </a:p>
        </p:txBody>
      </p:sp>
      <p:sp>
        <p:nvSpPr>
          <p:cNvPr id="22" name="Rectangle: Rounded Corners 21"/>
          <p:cNvSpPr/>
          <p:nvPr/>
        </p:nvSpPr>
        <p:spPr>
          <a:xfrm>
            <a:off x="12844122" y="7751445"/>
            <a:ext cx="1773044" cy="478155"/>
          </a:xfrm>
          <a:prstGeom prst="roundRect">
            <a:avLst/>
          </a:prstGeom>
          <a:solidFill>
            <a:srgbClr val="D2DD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32108" y="1195268"/>
            <a:ext cx="7566065" cy="4961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1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Looking Ahead: Future Enhancements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793790" y="2088237"/>
            <a:ext cx="6422231" cy="595313"/>
          </a:xfrm>
          <a:prstGeom prst="roundRect">
            <a:avLst>
              <a:gd name="adj" fmla="val 48008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56077" y="2199799"/>
            <a:ext cx="297656" cy="37207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92148" y="2881908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Multiplayer Mode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92148" y="3311128"/>
            <a:ext cx="6025515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Implement network functionality to allow two players to compete against each other online, enhancing the social aspect of the game.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414379" y="2088237"/>
            <a:ext cx="6422231" cy="595313"/>
          </a:xfrm>
          <a:prstGeom prst="roundRect">
            <a:avLst>
              <a:gd name="adj" fmla="val 48008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6667" y="2199799"/>
            <a:ext cx="297656" cy="37207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612737" y="2881908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Enhanced Graphics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7612737" y="3311128"/>
            <a:ext cx="6025515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Upgrade visual assets and animations for a more immersive and modern gaming experience, moving beyond basic Tkinter widgets.</a:t>
            </a:r>
            <a:endParaRPr lang="en-US" sz="1550" dirty="0"/>
          </a:p>
        </p:txBody>
      </p:sp>
      <p:sp>
        <p:nvSpPr>
          <p:cNvPr id="11" name="Shape 7"/>
          <p:cNvSpPr/>
          <p:nvPr/>
        </p:nvSpPr>
        <p:spPr>
          <a:xfrm>
            <a:off x="793790" y="4660463"/>
            <a:ext cx="6422231" cy="595313"/>
          </a:xfrm>
          <a:prstGeom prst="roundRect">
            <a:avLst>
              <a:gd name="adj" fmla="val 48008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077" y="4772025"/>
            <a:ext cx="297656" cy="37207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92148" y="5454134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Sound Effects</a:t>
            </a:r>
            <a:endParaRPr lang="en-US" sz="1950" dirty="0"/>
          </a:p>
        </p:txBody>
      </p:sp>
      <p:sp>
        <p:nvSpPr>
          <p:cNvPr id="14" name="Text 9"/>
          <p:cNvSpPr/>
          <p:nvPr/>
        </p:nvSpPr>
        <p:spPr>
          <a:xfrm>
            <a:off x="992148" y="5883354"/>
            <a:ext cx="6025515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Integrate audio cues for various game events—like a hit, a wicket, or the end of an over—to add realism and user engagement.</a:t>
            </a:r>
            <a:endParaRPr lang="en-US" sz="1550" dirty="0"/>
          </a:p>
        </p:txBody>
      </p:sp>
      <p:sp>
        <p:nvSpPr>
          <p:cNvPr id="15" name="Shape 10"/>
          <p:cNvSpPr/>
          <p:nvPr/>
        </p:nvSpPr>
        <p:spPr>
          <a:xfrm>
            <a:off x="7414379" y="4660463"/>
            <a:ext cx="6422231" cy="595313"/>
          </a:xfrm>
          <a:prstGeom prst="roundRect">
            <a:avLst>
              <a:gd name="adj" fmla="val 48008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6667" y="4772025"/>
            <a:ext cx="297656" cy="37207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612737" y="5454134"/>
            <a:ext cx="2480905" cy="310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Scoreboard &amp; Stats</a:t>
            </a:r>
            <a:endParaRPr lang="en-US" sz="1950" dirty="0"/>
          </a:p>
        </p:txBody>
      </p:sp>
      <p:sp>
        <p:nvSpPr>
          <p:cNvPr id="18" name="Text 12"/>
          <p:cNvSpPr/>
          <p:nvPr/>
        </p:nvSpPr>
        <p:spPr>
          <a:xfrm>
            <a:off x="7612737" y="5883354"/>
            <a:ext cx="6025515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anose="02000503050000020004" pitchFamily="34" charset="0"/>
                <a:ea typeface="Nobile" panose="02000503050000020004" pitchFamily="34" charset="-122"/>
                <a:cs typeface="Nobile" panose="02000503050000020004" pitchFamily="34" charset="-120"/>
              </a:rPr>
              <a:t>Add a persistent scoreboard to track player statistics, wins, and losses across multiple games, fostering a sense of progression.</a:t>
            </a:r>
            <a:endParaRPr lang="en-US" sz="1550" dirty="0"/>
          </a:p>
        </p:txBody>
      </p:sp>
      <p:sp>
        <p:nvSpPr>
          <p:cNvPr id="19" name="Rectangle: Rounded Corners 18"/>
          <p:cNvSpPr/>
          <p:nvPr/>
        </p:nvSpPr>
        <p:spPr>
          <a:xfrm>
            <a:off x="12751730" y="7644836"/>
            <a:ext cx="1773044" cy="478155"/>
          </a:xfrm>
          <a:prstGeom prst="roundRect">
            <a:avLst/>
          </a:prstGeom>
          <a:solidFill>
            <a:srgbClr val="D2DD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6882</Words>
  <Application>WPS Presentation</Application>
  <PresentationFormat>Custom</PresentationFormat>
  <Paragraphs>169</Paragraphs>
  <Slides>11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8" baseType="lpstr">
      <vt:lpstr>Arial</vt:lpstr>
      <vt:lpstr>SimSun</vt:lpstr>
      <vt:lpstr>Wingdings</vt:lpstr>
      <vt:lpstr>Alexandria</vt:lpstr>
      <vt:lpstr>Alexandria</vt:lpstr>
      <vt:lpstr>Alexandria</vt:lpstr>
      <vt:lpstr>Nobile</vt:lpstr>
      <vt:lpstr>Nobile</vt:lpstr>
      <vt:lpstr>Nobile</vt:lpstr>
      <vt:lpstr>High Tower Text</vt:lpstr>
      <vt:lpstr>Consolas</vt:lpstr>
      <vt:lpstr>Consolas</vt:lpstr>
      <vt:lpstr>Consolas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Deshpeddirishitha</cp:lastModifiedBy>
  <cp:revision>6</cp:revision>
  <dcterms:created xsi:type="dcterms:W3CDTF">2025-08-19T13:08:00Z</dcterms:created>
  <dcterms:modified xsi:type="dcterms:W3CDTF">2025-10-13T17:01:40Z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762880170C5F4747B7910985FD447295_13</vt:lpwstr>
  </property>
  <property fmtid="{D5CDD505-2E9C-101B-9397-08002B2CF9AE}" pid="3" name="KSOProductBuildVer">
    <vt:lpwstr>1033-12.2.0.22549</vt:lpwstr>
  </property>
</Properties>
</file>